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</a:pPr>
            <a:r>
              <a:rPr sz="4400" b="1">
                <a:solidFill>
                  <a:srgbClr val="FFFFFF"/>
                </a:solidFill>
              </a:rPr>
              <a:t>Playbook U17 Saison 2026/27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8328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</a:pPr>
            <a:r>
              <a:rPr sz="2400">
                <a:solidFill>
                  <a:srgbClr val="F5A623"/>
                </a:solidFill>
              </a:rPr>
              <a:t>Dein Verein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4240" cy="822960"/>
          </a:xfrm>
        </p:spPr>
        <p:txBody>
          <a:bodyPr/>
          <a:lstStyle/>
          <a:p>
            <a:r>
              <a:rPr sz="3000" b="1">
                <a:solidFill>
                  <a:srgbClr val="0C1A36"/>
                </a:solidFill>
              </a:rPr>
              <a:t>Anleitung — so erkennt HOLULA APEX dein Playbook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1106424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48640" y="1325880"/>
            <a:ext cx="54864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So funktioniert der Import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Jede Folie wird eine Lernkarte. Der Folientitel ist der Seitentitel.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Beginnt der Titel mit DZ, OZ, NZ, PP oder PK, landet die Seite automatisch im passenden Kapitel (Defensive Zone, Offensive Zone, Neutrale Zone, Powerplay, Penalty Kill).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Folien ohne Text, nur mit Bild, werden Bild-Seiten — ohne automatische Fragen.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Diese Anleitung und das Deckblatt werden beim Import übersprungen.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Spielzug-Folie (Beispiel 1)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„Ziel" — ein bis zwei Sätze, wofür der Spielzug da ist.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„Ablauf" — nummerierte Schritte „1. …", „2. …". Daraus entstehen Reihenfolge-Fragen.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„Rollen" — eine Zeile je Spieler „D1 – Aufgabe", darunter eingerückt die Details. Daraus entstehen Zuordnungs-Fragen.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Das Diagramm rechts als Bild einfügen (PNG oder JPEG).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1325880"/>
            <a:ext cx="53035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Prinzip- und Regel-Folien (Beispiele 2 und 3)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Fette Zwischenüberschriften, darunter Stichpunkte. Aus Listen mit mindestens vier Punkten entstehen Mehrfachauswahl-Fragen.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Rollen-Kürzel, die erkannt werden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D1, D2 · F1 bis F5 · X1 bis X5 · O1 bis O5 · W1 bis W3 · C · LW, RW · LD, RD · G, TW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Tipps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Eine Folie = ein Spielzug oder ein Thema.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Keine Namen von Spielern ins Playbook — Rollen statt Personen.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Nach dem Import prüfst du Titel, Art und Kapitel in der Vorschau und kannst alles noch ändern.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Speichern als .pptx — kein Export als PDF nötig.</a:t>
            </a:r>
          </a:p>
        </p:txBody>
      </p:sp>
      <p:sp>
        <p:nvSpPr>
          <p:cNvPr id="6" name="Fußzeile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</a:pPr>
            <a:r>
              <a:rPr sz="1000">
                <a:solidFill>
                  <a:srgbClr val="5F6B7A"/>
                </a:solidFill>
              </a:rPr>
              <a:t>HOLULA APEX · Playbook-Vorlage · Diese Folie vor dem Import löschen oder stehen lassen — sie wird übersprungen.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4240" cy="822960"/>
          </a:xfrm>
        </p:spPr>
        <p:txBody>
          <a:bodyPr/>
          <a:lstStyle/>
          <a:p>
            <a:r>
              <a:rPr sz="3000" b="1">
                <a:solidFill>
                  <a:srgbClr val="0C1A36"/>
                </a:solidFill>
              </a:rPr>
              <a:t>DZ Aufbau unter Druck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1106424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48640" y="1325880"/>
            <a:ext cx="69494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Ziel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Kontrollierter Spielaufbau aus dem eigenen Drittel gegen einen Forecheck, mit schneller Unterstützung aller fünf Feldspieler.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Ablauf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1. D1 holt die Scheibe hinter dem eigenen Tor und macht vorher einen Schulterblick.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2. F1 bietet sich tief an der Bande als erste Anspielstation an.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3. F2 öffnet sich auf der starken Seite zur blauen Linie.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4. D2 verschiebt in die Mitte und sichert gegen den Verlust ab.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5. F3 startet früh in die neutrale Zone und schafft Tiefe.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6. Nach dem ersten Pass gehen alle fünf Spieler sofort in die Vorwärtsbewegung.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Rollen</a:t>
            </a:r>
          </a:p>
          <a:p>
            <a:pPr>
              <a:spcAft>
                <a:spcPts val="300"/>
              </a:spcAft>
              <a:buNone/>
            </a:pPr>
            <a:r>
              <a:rPr sz="1400" b="1">
                <a:solidFill>
                  <a:srgbClr val="1F2937"/>
                </a:solidFill>
              </a:rPr>
              <a:t>D1 – Scheibenführer</a:t>
            </a:r>
          </a:p>
          <a:p>
            <a:pPr lvl="1" marL="457200" indent="-228600">
              <a:spcAft>
                <a:spcPts val="300"/>
              </a:spcAft>
              <a:buChar char="–"/>
            </a:pPr>
            <a:r>
              <a:rPr sz="1300">
                <a:solidFill>
                  <a:srgbClr val="1F2937"/>
                </a:solidFill>
              </a:rPr>
              <a:t>Schulterblick vor der Annahme</a:t>
            </a:r>
          </a:p>
          <a:p>
            <a:pPr lvl="1" marL="457200" indent="-228600">
              <a:spcAft>
                <a:spcPts val="300"/>
              </a:spcAft>
              <a:buChar char="–"/>
            </a:pPr>
            <a:r>
              <a:rPr sz="1300">
                <a:solidFill>
                  <a:srgbClr val="1F2937"/>
                </a:solidFill>
              </a:rPr>
              <a:t>Entscheidet: Bande, Mitte oder selbst laufen</a:t>
            </a:r>
          </a:p>
          <a:p>
            <a:pPr>
              <a:spcAft>
                <a:spcPts val="300"/>
              </a:spcAft>
              <a:buNone/>
            </a:pPr>
            <a:r>
              <a:rPr sz="1400" b="1">
                <a:solidFill>
                  <a:srgbClr val="1F2937"/>
                </a:solidFill>
              </a:rPr>
              <a:t>F1 – Erste Anspielstation</a:t>
            </a:r>
          </a:p>
          <a:p>
            <a:pPr lvl="1" marL="457200" indent="-228600">
              <a:spcAft>
                <a:spcPts val="300"/>
              </a:spcAft>
              <a:buChar char="–"/>
            </a:pPr>
            <a:r>
              <a:rPr sz="1300">
                <a:solidFill>
                  <a:srgbClr val="1F2937"/>
                </a:solidFill>
              </a:rPr>
              <a:t>Tief an der Bande, Stock auf dem Eis</a:t>
            </a:r>
          </a:p>
          <a:p>
            <a:pPr>
              <a:spcAft>
                <a:spcPts val="300"/>
              </a:spcAft>
              <a:buNone/>
            </a:pPr>
            <a:r>
              <a:rPr sz="1400" b="1">
                <a:solidFill>
                  <a:srgbClr val="1F2937"/>
                </a:solidFill>
              </a:rPr>
              <a:t>D2 – Absicherung</a:t>
            </a:r>
          </a:p>
          <a:p>
            <a:pPr lvl="1" marL="457200" indent="-228600">
              <a:spcAft>
                <a:spcPts val="300"/>
              </a:spcAft>
              <a:buChar char="–"/>
            </a:pPr>
            <a:r>
              <a:rPr sz="1300">
                <a:solidFill>
                  <a:srgbClr val="1F2937"/>
                </a:solidFill>
              </a:rPr>
              <a:t>Bleibt zwischen Scheibe und Tor</a:t>
            </a:r>
          </a:p>
        </p:txBody>
      </p:sp>
      <p:pic>
        <p:nvPicPr>
          <p:cNvPr id="5" name="Picture 4" descr="_rink_beispi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325880"/>
            <a:ext cx="3017520" cy="5029200"/>
          </a:xfrm>
          <a:prstGeom prst="rect">
            <a:avLst/>
          </a:prstGeom>
        </p:spPr>
      </p:pic>
      <p:sp>
        <p:nvSpPr>
          <p:cNvPr id="6" name="Fußzeile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</a:pPr>
            <a:r>
              <a:rPr sz="1000">
                <a:solidFill>
                  <a:srgbClr val="5F6B7A"/>
                </a:solidFill>
              </a:rPr>
              <a:t>Beispiel 1 · Spielzug — Titel mit Zonen-Kürzel, Ziel, nummerierter Ablauf, Rollen mit Aufgaben, Diagramm rechts.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4240" cy="822960"/>
          </a:xfrm>
        </p:spPr>
        <p:txBody>
          <a:bodyPr/>
          <a:lstStyle/>
          <a:p>
            <a:r>
              <a:rPr sz="3000" b="1">
                <a:solidFill>
                  <a:srgbClr val="0C1A36"/>
                </a:solidFill>
              </a:rPr>
              <a:t>OZ Grundprinzipien in der Offensivzone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1106424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48640" y="1325880"/>
            <a:ext cx="54864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Mit Scheibe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Tore schießen — jede Chance nutzen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Immer ein Angriffsdreieck bilden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Scheibe tief halten, wenn kein Schuss möglich ist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Verteidiger an der blauen Linie beweglich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Ohne Scheibe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Netzfront besetzen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Zweiter Angreifer unterstützt in der Ecke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Hoher Spieler sichert gegen den Konter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Nach dem Verlust sofort umschalten</a:t>
            </a:r>
          </a:p>
        </p:txBody>
      </p:sp>
      <p:pic>
        <p:nvPicPr>
          <p:cNvPr id="5" name="Picture 4" descr="_rink_beispi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325880"/>
            <a:ext cx="3017520" cy="5029200"/>
          </a:xfrm>
          <a:prstGeom prst="rect">
            <a:avLst/>
          </a:prstGeom>
        </p:spPr>
      </p:pic>
      <p:sp>
        <p:nvSpPr>
          <p:cNvPr id="6" name="Fußzeile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</a:pPr>
            <a:r>
              <a:rPr sz="1000">
                <a:solidFill>
                  <a:srgbClr val="5F6B7A"/>
                </a:solidFill>
              </a:rPr>
              <a:t>Beispiel 2 · Prinzip — fette Zwischenüberschriften mit Stichpunkten; daraus entstehen Mehrfachauswahl-Fragen.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4240" cy="822960"/>
          </a:xfrm>
        </p:spPr>
        <p:txBody>
          <a:bodyPr/>
          <a:lstStyle/>
          <a:p>
            <a:r>
              <a:rPr sz="3000" b="1">
                <a:solidFill>
                  <a:srgbClr val="0C1A36"/>
                </a:solidFill>
              </a:rPr>
              <a:t>Teamregeln in der Kabine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1106424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48640" y="1325880"/>
            <a:ext cx="110642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Pünktlichkeit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45 Minuten vor dem Training in der Kabine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75 Minuten vor dem Spiel in der Kabine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Abmeldung immer vorher beim Trainer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Handy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Ab der Kabine bleibt das Handy in der Tasche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Keine Fotos und Videos aus der Kabine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Nicht erlaubt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Unentschuldigtes Fehlen</a:t>
            </a:r>
          </a:p>
          <a:p>
            <a:pPr marL="228600" indent="-228600">
              <a:spcAft>
                <a:spcPts val="300"/>
              </a:spcAft>
              <a:buChar char="•"/>
            </a:pPr>
            <a:r>
              <a:rPr sz="1400">
                <a:solidFill>
                  <a:srgbClr val="1F2937"/>
                </a:solidFill>
              </a:rPr>
              <a:t>Beleidigungen gegenüber Mitspielern, Gegnern oder Schiedsrichtern</a:t>
            </a:r>
          </a:p>
        </p:txBody>
      </p:sp>
      <p:sp>
        <p:nvSpPr>
          <p:cNvPr id="5" name="Fußzeile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</a:pPr>
            <a:r>
              <a:rPr sz="1000">
                <a:solidFill>
                  <a:srgbClr val="5F6B7A"/>
                </a:solidFill>
              </a:rPr>
              <a:t>Beispiel 3 · Regel — Listen unter Überschriften; „Nicht erlaubt" wird zu Richtig/Falsch-Fragen.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4240" cy="822960"/>
          </a:xfrm>
        </p:spPr>
        <p:txBody>
          <a:bodyPr/>
          <a:lstStyle/>
          <a:p>
            <a:r>
              <a:rPr sz="3000" b="1">
                <a:solidFill>
                  <a:srgbClr val="0C1A36"/>
                </a:solidFill>
              </a:rPr>
              <a:t>DZ Name des Spielzugs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1106424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48640" y="1325880"/>
            <a:ext cx="69494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Ziel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Wofür ist der Spielzug da? Ein bis zwei Sätze.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Ablauf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1. Erster Schritt.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2. Zweiter Schritt.</a:t>
            </a:r>
          </a:p>
          <a:p>
            <a:pPr>
              <a:spcAft>
                <a:spcPts val="300"/>
              </a:spcAft>
              <a:buNone/>
            </a:pPr>
            <a:r>
              <a:rPr sz="1400">
                <a:solidFill>
                  <a:srgbClr val="1F2937"/>
                </a:solidFill>
              </a:rPr>
              <a:t>3. Dritter Schritt.</a:t>
            </a:r>
          </a:p>
          <a:p>
            <a:pPr>
              <a:spcBef>
                <a:spcPts val="800"/>
              </a:spcBef>
              <a:spcAft>
                <a:spcPts val="300"/>
              </a:spcAft>
              <a:buNone/>
            </a:pPr>
            <a:r>
              <a:rPr sz="1600" b="1">
                <a:solidFill>
                  <a:srgbClr val="0C1A36"/>
                </a:solidFill>
              </a:rPr>
              <a:t>Rollen</a:t>
            </a:r>
          </a:p>
          <a:p>
            <a:pPr>
              <a:spcAft>
                <a:spcPts val="300"/>
              </a:spcAft>
              <a:buNone/>
            </a:pPr>
            <a:r>
              <a:rPr sz="1400" b="1">
                <a:solidFill>
                  <a:srgbClr val="1F2937"/>
                </a:solidFill>
              </a:rPr>
              <a:t>D1 – Rolle</a:t>
            </a:r>
          </a:p>
          <a:p>
            <a:pPr lvl="1" marL="457200" indent="-228600">
              <a:spcAft>
                <a:spcPts val="300"/>
              </a:spcAft>
              <a:buChar char="–"/>
            </a:pPr>
            <a:r>
              <a:rPr sz="1300">
                <a:solidFill>
                  <a:srgbClr val="1F2937"/>
                </a:solidFill>
              </a:rPr>
              <a:t>Aufgabe</a:t>
            </a:r>
          </a:p>
          <a:p>
            <a:pPr>
              <a:spcAft>
                <a:spcPts val="300"/>
              </a:spcAft>
              <a:buNone/>
            </a:pPr>
            <a:r>
              <a:rPr sz="1400" b="1">
                <a:solidFill>
                  <a:srgbClr val="1F2937"/>
                </a:solidFill>
              </a:rPr>
              <a:t>F1 – Rolle</a:t>
            </a:r>
          </a:p>
          <a:p>
            <a:pPr lvl="1" marL="457200" indent="-228600">
              <a:spcAft>
                <a:spcPts val="300"/>
              </a:spcAft>
              <a:buChar char="–"/>
            </a:pPr>
            <a:r>
              <a:rPr sz="1300">
                <a:solidFill>
                  <a:srgbClr val="1F2937"/>
                </a:solidFill>
              </a:rPr>
              <a:t>Aufgabe</a:t>
            </a:r>
          </a:p>
        </p:txBody>
      </p:sp>
      <p:pic>
        <p:nvPicPr>
          <p:cNvPr id="5" name="Picture 4" descr="_rink_beispi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325880"/>
            <a:ext cx="3017520" cy="5029200"/>
          </a:xfrm>
          <a:prstGeom prst="rect">
            <a:avLst/>
          </a:prstGeom>
        </p:spPr>
      </p:pic>
      <p:sp>
        <p:nvSpPr>
          <p:cNvPr id="6" name="Fußzeile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</a:pPr>
            <a:r>
              <a:rPr sz="1000">
                <a:solidFill>
                  <a:srgbClr val="5F6B7A"/>
                </a:solidFill>
              </a:rPr>
              <a:t>Leere Spielzug-Folie — kopieren, ausfüllen, Diagramm ersetzen. Titel mit DZ/OZ/NZ/PP/PK beginnen.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